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anose="020F0502020204030204" pitchFamily="2" charset="0"/>
      <p:regular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2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Модели данных: от иерархических до графовых</a:t>
            </a:r>
            <a:endParaRPr lang="en-US" sz="44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0424FCB-2911-35A8-17E9-EF14F9833143}"/>
              </a:ext>
            </a:extLst>
          </p:cNvPr>
          <p:cNvSpPr/>
          <p:nvPr/>
        </p:nvSpPr>
        <p:spPr>
          <a:xfrm>
            <a:off x="0" y="6493641"/>
            <a:ext cx="14630400" cy="173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Выполнил: студент </a:t>
            </a:r>
            <a:r>
              <a:rPr lang="en-US" sz="2200" b="1" dirty="0">
                <a:solidFill>
                  <a:srgbClr val="5B5F71"/>
                </a:solidFill>
                <a:ea typeface="Instrument Sans Bold" pitchFamily="34" charset="-122"/>
              </a:rPr>
              <a:t>II</a:t>
            </a: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курса </a:t>
            </a:r>
          </a:p>
          <a:p>
            <a:pPr algn="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ИИТТО, ИВТ </a:t>
            </a:r>
          </a:p>
          <a:p>
            <a:pPr algn="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Самбуев А.Б. </a:t>
            </a:r>
          </a:p>
          <a:p>
            <a:pPr algn="r"/>
            <a:endParaRPr lang="ru-RU" sz="2200" b="1" dirty="0">
              <a:solidFill>
                <a:srgbClr val="5B5F71"/>
              </a:solidFill>
              <a:ea typeface="Instrument Sans Bold" pitchFamily="34" charset="-122"/>
            </a:endParaRPr>
          </a:p>
          <a:p>
            <a:pPr algn="ct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Санкт-Петербург, 2025г.</a:t>
            </a:r>
            <a:endParaRPr lang="ru-RU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,</a:t>
            </a:r>
            <a:endParaRPr lang="en-US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0AB36B-D5E1-F32D-176E-1C0C2C39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28564"/>
            <a:ext cx="2229161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6E7158-FF2E-B564-1691-F407559D4A7D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788908"/>
            <a:ext cx="75852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Заключение: Выбор правильной модели данных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5783" y="2514719"/>
            <a:ext cx="75852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Выбор модели данных зависит от структуры данных, паттернов запросов и потребностей в масштабировании.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5783" y="3477697"/>
            <a:ext cx="7585234" cy="2643664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73403" y="3485317"/>
            <a:ext cx="7569160" cy="9948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497122" y="3626525"/>
            <a:ext cx="20735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Иерархическая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23628" y="3626525"/>
            <a:ext cx="206978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Файловые системы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546324" y="3626525"/>
            <a:ext cx="207359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Древовидная структура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3403" y="4480203"/>
            <a:ext cx="7569160" cy="9948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497122" y="4621411"/>
            <a:ext cx="20735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Реляционная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23628" y="4621411"/>
            <a:ext cx="206978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Банковские системы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546324" y="4621411"/>
            <a:ext cx="20735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Таблицы, SQL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73403" y="5475089"/>
            <a:ext cx="7569160" cy="6386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6497122" y="5616297"/>
            <a:ext cx="20735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Графовая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23628" y="5616297"/>
            <a:ext cx="2069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Социальные сети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546324" y="5616297"/>
            <a:ext cx="20735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Узлы и ребра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65783" y="6371868"/>
            <a:ext cx="758523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Современные базы данных часто поддерживают несколько моделей (полиглотная персистентность). Выбор подходящей модели может значительно повысить производительность и эффективность.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1D3224-EBB8-459D-2F04-94559D5A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D1C174-6F12-34AF-C623-274718D2AF83}"/>
              </a:ext>
            </a:extLst>
          </p:cNvPr>
          <p:cNvSpPr txBox="1"/>
          <p:nvPr/>
        </p:nvSpPr>
        <p:spPr>
          <a:xfrm>
            <a:off x="14154151" y="785465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8877657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Введение: Что такое модели данных?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614130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Модель данных — это метод организации и хранения информации. Она определяет структуру, операции и ограничения данных.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7471" y="2377678"/>
            <a:ext cx="350865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Ключевые критерии выбора: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7471" y="2902863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Сложность структуры данных.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7471" y="3302556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Частота запросов.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7471" y="3702248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Потребности в масштабируемости.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51" y="2403396"/>
            <a:ext cx="6347698" cy="43431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72851" y="6977182"/>
            <a:ext cx="63476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Правильный выбор модели может увеличить производительность запросов в 10 раз.</a:t>
            </a:r>
            <a:endParaRPr lang="en-US" sz="1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B00106-60D4-1947-FD88-C24E77260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0748C-35CC-8463-D231-7F409F96620C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D8DAC4-B08D-91D8-F2D8-E367D091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9962" y="510659"/>
            <a:ext cx="13330476" cy="116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Иерархическая модель: структура и примеры использования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962" y="2042874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организованы в древовидную структуру. Каждый элемент имеет одного родителя и может иметь несколько потомков.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9962" y="2734508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Сферы применения: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9962" y="3210282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Файловые системы (например, Проводник Windows).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9962" y="3572351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Организационные структуры компаний.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9962" y="4036576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Ограничения: неэффективна для связей «многие ко многим».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96" y="2757726"/>
            <a:ext cx="6438662" cy="440531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9396" y="7371874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Пример: система управления информацией IBM (IMS) использовала иерархическую модель в 1960-х годах.</a:t>
            </a:r>
            <a:endParaRPr lang="en-US" sz="14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323E0-7915-08A8-064E-6B7D4AF5B341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29"/>
            <a:ext cx="10408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Реляционная модель: таблицы и связи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40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организуются в таблицы со строками и столбцами. Связи между таблицами устанавливаются с помощью первичных и внешних ключей.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50143"/>
            <a:ext cx="6244709" cy="4272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021806"/>
            <a:ext cx="3245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Ключевые особенности: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602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Первичные ключи, внешние ключи.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045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Запросы на языке SQL.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34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Применение: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2160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Системы онлайн-транзакций (OLTP): банковское дело, электронная коммерция.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0211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CRM-системы (Salesforce, SAP CRM).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5880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Примеры: MySQL, PostgreSQL, Oracle.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036438-A965-B1A2-9B70-C5085481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194" y="7534178"/>
            <a:ext cx="2229161" cy="695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8344AF-10FE-B1FC-5892-E27C19DCC030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2058F-6518-F4C0-0A55-1AE91459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516200"/>
            <a:ext cx="2229161" cy="69542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17471" y="563642"/>
            <a:ext cx="8879681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Сетевая модель: расширенные связи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614130"/>
            <a:ext cx="1319545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Это расширение иерархической модели. Записи могут иметь несколько родительских записей, что позволяет более гибко представлять сложные связи.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7471" y="2705695"/>
            <a:ext cx="287381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Основные особенности: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7471" y="3230880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Записи могут иметь несколько родителей.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7471" y="3630573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Гибкие отношения.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7471" y="416349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Применение: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7471" y="4688681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Ранние системы управления базами данных (IDS).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7471" y="5088374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Управление логистикой и цепочками поставок.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851" y="2731413"/>
            <a:ext cx="6347698" cy="434316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72851" y="7305199"/>
            <a:ext cx="63476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Недостатки: сложность проектирования и поддержки. Пример: система баз данных Cullinet IDMS.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82549-3F7F-4E7E-B54C-9467E8CB35FC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61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Объектно-ориентированная модель: объединение данных и методов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73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представляются в виде объектов с атрибутами и методами. Эта модель ближе к объектно-ориентированному программированию.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22127" y="4396978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08289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202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Инкапсуляция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69249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Объединение данных и методов.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64229" y="4396978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4408289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5202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Наследование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569249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Повторное использование кода.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706332" y="4396978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408289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5202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Полиморфизм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995" y="569249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Различные реализации методов.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3105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Применение: мультимедийные приложения, САПР. Примеры: GemStone/S, ObjectDB.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2A883C-0113-10DD-6A68-744809426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36441"/>
            <a:ext cx="2229161" cy="695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943165-0642-48BF-10FB-7F031AB41E56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28807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Документная модель: гибкая и безсхемная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755219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хранятся в виде JSON или XML документов. Нет фиксированной схемы, что обеспечивает высокую гибкость.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58544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Преимущества: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80098" y="3156585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Отсутствие фиксированной схемы.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591163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Высокая гибкость и масштабируемость.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417064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Применение: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80098" y="4741783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Системы управления контентом (CMS): WordPress, Drupal.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5532953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Хранение каталогов продуктов (MongoDB).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59" y="2613303"/>
            <a:ext cx="6263164" cy="428529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4759" y="7149346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Примеры: MongoDB, Couchbase, Amazon DynamoDB.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2111DD-38BF-8744-D59A-AF8AB02D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38583"/>
            <a:ext cx="2229161" cy="695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7F94F8-4E26-EC20-D12E-DE50A81D89B8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6CDF2D-2769-4D04-4D61-B3EF7897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0556" y="503277"/>
            <a:ext cx="10818019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Колоночная модель: оптимизация для аналитики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556" y="1441133"/>
            <a:ext cx="1334928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хранятся по столбцам, а не по строкам. Это обеспечивает высокую эффективность для аналитических рабочих нагрузок с большим объемом чтения.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0556" y="2415540"/>
            <a:ext cx="280392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Ключевое преимущество: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0556" y="2884527"/>
            <a:ext cx="645140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Эффективность для аналитических запросов.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0556" y="3360301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Применение: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40556" y="3829288"/>
            <a:ext cx="645140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Хранилища данных для бизнес-аналитики.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0556" y="4186118"/>
            <a:ext cx="6451402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Инструменты BI: Tableau, Power BI.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62" y="2438400"/>
            <a:ext cx="6451402" cy="441400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6062" y="7058263"/>
            <a:ext cx="6451402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Производительность: скорость запросов может быть в 100 раз выше. Примеры: Apache Cassandra, Amazon Redshift, Google BigQuery.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FE13A-EA16-DC95-7D86-81709AB56C76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983" y="520541"/>
            <a:ext cx="7818834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Графовая модель: отношения как первоклассные объекты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983" y="1987510"/>
            <a:ext cx="781883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Данные представляются в виде узлов и связей. Отношения между данными являются ключевым элементом модели.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983" y="2806184"/>
            <a:ext cx="3814763" cy="2737842"/>
          </a:xfrm>
          <a:prstGeom prst="roundRect">
            <a:avLst>
              <a:gd name="adj" fmla="val 10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338292" y="2995493"/>
            <a:ext cx="254305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Ключевые концепции: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38292" y="3404949"/>
            <a:ext cx="343614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Узлы (сущности).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38292" y="3774043"/>
            <a:ext cx="343614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Ребра (связи).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338292" y="4143137"/>
            <a:ext cx="343614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Свойства.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338292" y="4512231"/>
            <a:ext cx="343614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Графовые алгоритмы.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153055" y="2806184"/>
            <a:ext cx="3814763" cy="2737842"/>
          </a:xfrm>
          <a:prstGeom prst="roundRect">
            <a:avLst>
              <a:gd name="adj" fmla="val 10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0342364" y="2995493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Применение: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42364" y="3404949"/>
            <a:ext cx="343614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Социальные сети: Facebook, LinkedIn.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342364" y="4076938"/>
            <a:ext cx="343614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Рекомендательные системы: Amazon, Netflix.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342364" y="4748927"/>
            <a:ext cx="343614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Графы знаний: Google Knowledge Graph.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48983" y="5733336"/>
            <a:ext cx="7818834" cy="1460063"/>
          </a:xfrm>
          <a:prstGeom prst="roundRect">
            <a:avLst>
              <a:gd name="adj" fmla="val 1945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338292" y="5922645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Преимущества: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338292" y="6332101"/>
            <a:ext cx="744021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Мощные запросы на основе отношений.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338292" y="6701195"/>
            <a:ext cx="744021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Аналитика сложных связей.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148983" y="7406283"/>
            <a:ext cx="781883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Примеры: Neo4j, Amazon Neptune, Microsoft Azure Cosmos DB.</a:t>
            </a:r>
            <a:endParaRPr lang="en-US" sz="145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37C491-F5E6-39FB-9EFA-29D4C454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F4CCCA-0EB5-1A24-D936-F86B6DFF4B4C}"/>
              </a:ext>
            </a:extLst>
          </p:cNvPr>
          <p:cNvSpPr txBox="1"/>
          <p:nvPr/>
        </p:nvSpPr>
        <p:spPr>
          <a:xfrm>
            <a:off x="14258925" y="7854654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634</Words>
  <Application>Microsoft Office PowerPoint</Application>
  <PresentationFormat>Произвольный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Alice</vt:lpstr>
      <vt:lpstr>Lora</vt:lpstr>
      <vt:lpstr>Instrument Sans Bold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Алдар Самбуев</cp:lastModifiedBy>
  <cp:revision>2</cp:revision>
  <dcterms:created xsi:type="dcterms:W3CDTF">2025-06-06T04:35:25Z</dcterms:created>
  <dcterms:modified xsi:type="dcterms:W3CDTF">2025-06-06T04:39:41Z</dcterms:modified>
</cp:coreProperties>
</file>